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Acciones</c:v>
                </c:pt>
              </c:strCache>
            </c:strRef>
          </c:tx>
          <c:spPr>
            <a:solidFill>
              <a:srgbClr val="0F4C3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1100" u="none">
                    <a:solidFill>
                      <a:srgbClr val="1C223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</c:f>
              <c:multiLvlStrCache>
                <c:ptCount val="9"/>
                <c:lvl>
                  <c:pt idx="0">
                    <c:v>C. Asuntos Contenciosos</c:v>
                  </c:pt>
                  <c:pt idx="1">
                    <c:v>C. Evaluación y Mejora Continua de Procesos Jurídicos</c:v>
                  </c:pt>
                  <c:pt idx="2">
                    <c:v>C. Laboral</c:v>
                  </c:pt>
                  <c:pt idx="3">
                    <c:v>C. Consultiva y Apoyo Legal</c:v>
                  </c:pt>
                  <c:pt idx="4">
                    <c:v>C. Investigación y Asuntos de Defraudación</c:v>
                  </c:pt>
                  <c:pt idx="5">
                    <c:v>C. Legislación, Estudios Jurídicos y Compilación</c:v>
                  </c:pt>
                  <c:pt idx="6">
                    <c:v>C. Atención a Órganos Fiscalizadores</c:v>
                  </c:pt>
                  <c:pt idx="7">
                    <c:v>C. Atención a Quejas y Casos Especiales</c:v>
                  </c:pt>
                  <c:pt idx="8">
                    <c:v>C. Administrativa</c:v>
                  </c:pt>
                </c:lvl>
              </c:multiLvlStrCache>
            </c:multiLvl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12</c:v>
                </c:pt>
                <c:pt idx="1">
                  <c:v>8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1100" u="none">
                  <a:solidFill>
                    <a:srgbClr val="1C223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C223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Slide-3-image-1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0" y="214884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de Acción Institucional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3840480" y="320040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E0CC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Consolidación de las líneas de acción  ·  PREDICTIVO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840480" y="397764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spc="100" kern="0" dirty="0">
                <a:solidFill>
                  <a:srgbClr val="B58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JURÍDICA  ·  INSTITUTO MEXICANO DEL SEGURO SOCIAL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Plan en cifras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integral por materia, con la Coordinación Normativa responsable de cada línea de acción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25603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BD6"/>
            </a:solidFill>
            <a:prstDash val="solid"/>
          </a:ln>
          <a:effectLst>
            <a:outerShdw sx="100000" sy="100000" kx="0" ky="0" algn="bl" rotWithShape="0" blurRad="76200" dist="25400" dir="5400000">
              <a:srgbClr val="9AA79E">
                <a:alpha val="35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96596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77724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Acciones concretas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429000" y="1737360"/>
            <a:ext cx="25603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BD6"/>
            </a:solidFill>
            <a:prstDash val="solid"/>
          </a:ln>
          <a:effectLst>
            <a:outerShdw sx="100000" sy="100000" kx="0" ky="0" algn="bl" rotWithShape="0" blurRad="76200" dist="25400" dir="5400000">
              <a:srgbClr val="9AA79E">
                <a:alpha val="35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29000" y="196596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356616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Coordinaciones responsables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217920" y="1737360"/>
            <a:ext cx="25603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BD6"/>
            </a:solidFill>
            <a:prstDash val="solid"/>
          </a:ln>
          <a:effectLst>
            <a:outerShdw sx="100000" sy="100000" kx="0" ky="0" algn="bl" rotWithShape="0" blurRad="76200" dist="25400" dir="5400000">
              <a:srgbClr val="9AA79E">
                <a:alpha val="35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17920" y="196596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635508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Materias jurídicas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006840" y="1737360"/>
            <a:ext cx="256032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9DBD6"/>
            </a:solidFill>
            <a:prstDash val="solid"/>
          </a:ln>
          <a:effectLst>
            <a:outerShdw sx="100000" sy="100000" kx="0" ky="0" algn="bl" rotWithShape="0" blurRad="76200" dist="25400" dir="5400000">
              <a:srgbClr val="9AA79E">
                <a:alpha val="35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006840" y="196596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5400" dirty="0"/>
          </a:p>
        </p:txBody>
      </p:sp>
      <p:sp>
        <p:nvSpPr>
          <p:cNvPr id="15" name="Text 13"/>
          <p:cNvSpPr/>
          <p:nvPr/>
        </p:nvSpPr>
        <p:spPr>
          <a:xfrm>
            <a:off x="9144000" y="29260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Acciones de alta prioridad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39776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C22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plan reúne las acciones de las distintas áreas de la Dirección —incluidas las áreas de oportunidad en materia fiscal y las derivadas del análisis de Responsabilidad Patrimonial, las Visitas de Supervisión y el Programa de Trabajo 2026— y las organiza por materia, con su coordinación responsable, prioridad y meta.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Acciones por Coordinación Normativa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la responsabilidad de cada línea de acción</a:t>
            </a:r>
            <a:endParaRPr lang="en-US" sz="13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463040"/>
          <a:ext cx="11064240" cy="48463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Líneas de acción · Fiscal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· Coordinación responsable · prioridad · meta</a:t>
            </a:r>
            <a:endParaRPr lang="en-US" sz="1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81328"/>
          <a:ext cx="11274552" cy="914400"/>
        </p:xfrm>
        <a:graphic>
          <a:graphicData uri="http://schemas.openxmlformats.org/drawingml/2006/table">
            <a:tbl>
              <a:tblPr/>
              <a:tblGrid>
                <a:gridCol w="5120640"/>
                <a:gridCol w="2651760"/>
                <a:gridCol w="941832"/>
                <a:gridCol w="25603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Materia / Acción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Coordinación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Prio.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Meta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Elevar la tasa de éxito fiscal: hoy el IMSS pierde 68.9% de los juicios resueltos (éxito 31.1%).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Tasa de éxito 31.1% → 40%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Criterios de fundamentación completa: citar artículos/fracciones/incisos exactos, competencia territorial y material, Art. 29 LSS en cédulas, notificación (Arts. 134-137 CFF).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Nulidades por fundamentación ~45% → 15%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Motivación individualizada por trabajador, explicar método de cálculo del SBC, vincular hechos con normas y documentar hallazgos (folios/fechas).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Nulidades por motivación ~25% → 10%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Verificar competencia territorial y citar la cadena completa de delegación del funcionario firmante.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Nulidades por incompetencia ~10% → 5%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Checklist de notificación del acto: domicilio correcto, circunstanciación, citatorio previo, notificación por estrados como último recurso.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Vicios del procedimiento ~15% → 8%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Homologar en las áreas emisoras los checklists: antes de emitir cédula, notificación del acto y contestación de demanda ante TFJA.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Checklists obligatorios en emisores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Contestar TODOS los conceptos de impugnación, exhibir expediente administrativo completo, ofrecer pruebas y verificar plazos (45 días).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Nulidades sustantivas 3,176 → −30%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Fiscal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Emitir criterios de contestación tipo por agravio de mayor lift (indebida motivación, ilegalidad de notificación).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Criterios tipo para top-10 agravios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Líneas de acción · Responsabilidad Patrimonial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· Coordinación responsable · prioridad · meta</a:t>
            </a:r>
            <a:endParaRPr lang="en-US" sz="13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81328"/>
          <a:ext cx="11274552" cy="914400"/>
        </p:xfrm>
        <a:graphic>
          <a:graphicData uri="http://schemas.openxmlformats.org/drawingml/2006/table">
            <a:tbl>
              <a:tblPr/>
              <a:tblGrid>
                <a:gridCol w="5120640"/>
                <a:gridCol w="2651760"/>
                <a:gridCol w="941832"/>
                <a:gridCol w="25603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Materia / Acción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Coordinación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Prio.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Meta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Incorporar la Responsabilidad Patrimonial como línea propia del Programa de Trabajo, con proyecto e indicadores de contención y abatimiento.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RPE incorporada al PTDJ con indicador nacional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Resolver en tiempo los procedimientos administrativos de RPE para evitar la negativa ficta y su escalamiento a juicio y amparo; control de plazos y alertas.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Reducir la negativa ficta; resolución dentro de plazo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Emitir y difundir un criterio institucional de cuantificación del daño conforme a la Ley Federal de Responsabilidad Patrimonial del Estado.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Consultiva y Apoyo Legal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Criterio de cuantificación emitido y aplicado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Fortalecer la defensa técnico-médica del daño personal y prevenir el evento adverso, en coordinación con las áreas médicas (expediente clínico y dictámenes periciales).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Enlace operativo con Prestaciones Médicas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Depurar el rezago de expedientes añejos de RPE, priorizando por antigüedad y monto.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Expedientes con más de 5 años depurados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Realizar un diagnóstico del foco regional de Chihuahua y determinar su causa estructural.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Diagnóstico de Chihuahua con plan de atención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Responsabilidad Patrimonial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Sanear el módulo de RPE en el Sistema de Seguimiento de Casos: registro obligatorio del importe, alertas de plazo e indicadores con reportería mensual.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Módulo RPE saneado; 100% con importe registrado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Líneas de acción · Operación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· Coordinación responsable · prioridad · meta</a:t>
            </a:r>
            <a:endParaRPr lang="en-US" sz="13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81328"/>
          <a:ext cx="11274552" cy="914400"/>
        </p:xfrm>
        <a:graphic>
          <a:graphicData uri="http://schemas.openxmlformats.org/drawingml/2006/table">
            <a:tbl>
              <a:tblPr/>
              <a:tblGrid>
                <a:gridCol w="5120640"/>
                <a:gridCol w="2651760"/>
                <a:gridCol w="941832"/>
                <a:gridCol w="25603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Materia / Acción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Coordinación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Prio.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Meta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Seguimiento al cumplimiento de observaciones y recomendaciones de auditorías y órganos de fiscalización.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Atención a Órganos Fiscalizadores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100% de observaciones atendidas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Atención a quejas/casos especiales y control de protección de datos en el proceso (riesgo en notificaciones).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Atención a Quejas y Casos Especiales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2E7D46"/>
                          </a:solidFill>
                        </a:rPr>
                        <a:t>BAJA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Protocolo de datos en notificaciones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Plan de saneamiento del SSC: disciplina de registro, bitácora y carta-compromiso nacional.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SSC de riesgo EXTREMO a MEDIO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Programa de foliado y depuración documental con evidencia de supervisión por titulares.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Archivo de riesgo ALTO a MEDIO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Asignar/redistribuir personal solo donde la carga en trámite y el flujo lo sustenten; no por volumen de acervo.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Plantilla ligada a carga activa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Operación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Gestionar la redistribución/asignación de plazas conforme al criterio objetivo de carga activa.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Administrativa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Plazas asignadas por carga real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Líneas de acción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· Coordinación responsable · prioridad · meta</a:t>
            </a:r>
            <a:endParaRPr lang="en-US" sz="13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81328"/>
          <a:ext cx="11274552" cy="914400"/>
        </p:xfrm>
        <a:graphic>
          <a:graphicData uri="http://schemas.openxmlformats.org/drawingml/2006/table">
            <a:tbl>
              <a:tblPr/>
              <a:tblGrid>
                <a:gridCol w="5120640"/>
                <a:gridCol w="2651760"/>
                <a:gridCol w="941832"/>
                <a:gridCol w="25603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Materia / Acción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Coordinación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Prio.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Meta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Laboral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Confirmar y depurar en el corte los 38,694 archivados JFCA; consolidar cierre con STPS/JFCA.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Laboral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Universo laboral &lt;185k a 2026-4T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Laboral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Concluir despliegue de la DJ Calculadora Laboral (80%) y estandarizar su uso en las 35 OOAD.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Laboral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100% OOAD usando Calculadora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Laboral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Consolidar y replicar el Plan 100 Días de abatimiento (100%) como modelo permanente.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Laboral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Modelo replicado a nivel nacional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Amparo Indirecto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Reforzar Amparo Cero hacia la contención del flujo: criterios de defensa homologados y alerta por acto recurrente.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Revertir la curva mensual a la baja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Amparo Indirecto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Institucionalizar tablero de alerta mensual de amparos por OOAD y materia.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Asuntos Contenciosos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Alerta activa mensual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F4C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Líneas de acción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66928" y="1024128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Acción · Coordinación responsable · prioridad · meta</a:t>
            </a:r>
            <a:endParaRPr lang="en-US" sz="13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81328"/>
          <a:ext cx="11274552" cy="914400"/>
        </p:xfrm>
        <a:graphic>
          <a:graphicData uri="http://schemas.openxmlformats.org/drawingml/2006/table">
            <a:tbl>
              <a:tblPr/>
              <a:tblGrid>
                <a:gridCol w="5120640"/>
                <a:gridCol w="2651760"/>
                <a:gridCol w="941832"/>
                <a:gridCol w="256032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Materia / Acción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Coordinación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Prio.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Meta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4C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Gestión del Conocimiento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Normateca nacional y repositorio de criterios/dictámenes replicando buenas prácticas (Aguascalientes, CDMX Norte, Hidalgo).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Legislación, Estudios Jurídicos y Compilación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Repositorio nacional operando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B58A4F"/>
                          </a:solidFill>
                        </a:rPr>
                        <a:t>Gestión del Conocimiento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Emitir y difundir criterios normativos de defensa hacia las áreas emisoras del acto.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Consultiva y Apoyo Legal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Criterios difundidos a emisores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0F4C3D"/>
                          </a:solidFill>
                        </a:rPr>
                        <a:t>Investigaciones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Fortalecer capacidad de investigación laboral (riesgo ALTO 23/24) y de asuntos penales/defraudación.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Investigación y Asuntos de Defraudación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C0392B"/>
                          </a:solidFill>
                        </a:rPr>
                        <a:t>ALTA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Riesgo de investigaciones a MEDIO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00" b="1" dirty="0">
                          <a:solidFill>
                            <a:srgbClr val="7A1737"/>
                          </a:solidFill>
                        </a:rPr>
                        <a:t>Planeación Estratégica  </a:t>
                      </a:r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C2230"/>
                          </a:solidFill>
                        </a:rPr>
                        <a:t>Tablero de indicadores de gestión legal por OOAD e institucionalización del modelo predictivo como insumo del Programa de Trabajo.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555555"/>
                          </a:solidFill>
                        </a:rPr>
                        <a:t>C. Evaluación y Mejora Continua de Procesos Jurídicos</a:t>
                      </a:r>
                      <a:endParaRPr lang="en-US" sz="9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850" b="1" dirty="0">
                          <a:solidFill>
                            <a:srgbClr val="B58A4F"/>
                          </a:solidFill>
                        </a:rPr>
                        <a:t>MEDIA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850" dirty="0">
                          <a:solidFill>
                            <a:srgbClr val="555555"/>
                          </a:solidFill>
                        </a:rPr>
                        <a:t>Indicadores por OOAD y proyección formal</a:t>
                      </a:r>
                      <a:endParaRPr lang="en-US" sz="85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1E4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4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0" y="228600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 diagnóstico a la decisión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3840480" y="32461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E0CC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plan medible, con responsables y metas, para fortalecer la defensa jurídica institucional.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40480" y="411480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b="1" spc="100" kern="0" dirty="0">
                <a:solidFill>
                  <a:srgbClr val="B58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DIRECCIÓN JURÍDICA  ·  IMSS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2026-07-13T15:05:04Z</dcterms:created>
  <dcterms:modified xsi:type="dcterms:W3CDTF">2026-07-13T15:05:04Z</dcterms:modified>
</cp:coreProperties>
</file>